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8288000" cy="10287000"/>
  <p:notesSz cx="6858000" cy="9144000"/>
  <p:embeddedFontLst>
    <p:embeddedFont>
      <p:font typeface="Noto Sans T Chinese" charset="1" panose="020B0500000000000000"/>
      <p:regular r:id="rId29"/>
    </p:embeddedFont>
    <p:embeddedFont>
      <p:font typeface="Noto Sans T Chinese Bold" charset="1" panose="020B08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3086100" cy="2555671"/>
            <a:chOff x="0" y="0"/>
            <a:chExt cx="812800" cy="6730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673099"/>
            </a:xfrm>
            <a:custGeom>
              <a:avLst/>
              <a:gdLst/>
              <a:ahLst/>
              <a:cxnLst/>
              <a:rect r="r" b="b" t="t" l="l"/>
              <a:pathLst>
                <a:path h="67309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673099"/>
                  </a:lnTo>
                  <a:lnTo>
                    <a:pt x="0" y="673099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812800" cy="787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959"/>
                </a:lnSpc>
                <a:spcBef>
                  <a:spcPct val="0"/>
                </a:spcBef>
              </a:pPr>
              <a:r>
                <a:rPr lang="en-US" sz="6399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緒論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70113"/>
            <a:ext cx="6612945" cy="3893753"/>
          </a:xfrm>
          <a:custGeom>
            <a:avLst/>
            <a:gdLst/>
            <a:ahLst/>
            <a:cxnLst/>
            <a:rect r="r" b="b" t="t" l="l"/>
            <a:pathLst>
              <a:path h="3893753" w="6612945">
                <a:moveTo>
                  <a:pt x="0" y="0"/>
                </a:moveTo>
                <a:lnTo>
                  <a:pt x="6612945" y="0"/>
                </a:lnTo>
                <a:lnTo>
                  <a:pt x="6612945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4" t="0" r="-26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47866" y="2570113"/>
            <a:ext cx="6611434" cy="3893753"/>
          </a:xfrm>
          <a:custGeom>
            <a:avLst/>
            <a:gdLst/>
            <a:ahLst/>
            <a:cxnLst/>
            <a:rect r="r" b="b" t="t" l="l"/>
            <a:pathLst>
              <a:path h="3893753" w="6611434">
                <a:moveTo>
                  <a:pt x="0" y="0"/>
                </a:moveTo>
                <a:lnTo>
                  <a:pt x="6611434" y="0"/>
                </a:lnTo>
                <a:lnTo>
                  <a:pt x="6611434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4" t="0" r="-284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52500"/>
            <a:ext cx="11030744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寬魚國際－交易量、大盤指數趨勢圖&amp;相關係數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103477"/>
            <a:ext cx="575528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corr(y4, x4_1) = 0.08377580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47866" y="7103477"/>
            <a:ext cx="524599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corr(y4, x9) = 0.57072061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70113"/>
            <a:ext cx="6612945" cy="3893753"/>
          </a:xfrm>
          <a:custGeom>
            <a:avLst/>
            <a:gdLst/>
            <a:ahLst/>
            <a:cxnLst/>
            <a:rect r="r" b="b" t="t" l="l"/>
            <a:pathLst>
              <a:path h="3893753" w="6612945">
                <a:moveTo>
                  <a:pt x="0" y="0"/>
                </a:moveTo>
                <a:lnTo>
                  <a:pt x="6612945" y="0"/>
                </a:lnTo>
                <a:lnTo>
                  <a:pt x="6612945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6" t="0" r="-9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47866" y="2570113"/>
            <a:ext cx="6611434" cy="3893753"/>
          </a:xfrm>
          <a:custGeom>
            <a:avLst/>
            <a:gdLst/>
            <a:ahLst/>
            <a:cxnLst/>
            <a:rect r="r" b="b" t="t" l="l"/>
            <a:pathLst>
              <a:path h="3893753" w="6611434">
                <a:moveTo>
                  <a:pt x="0" y="0"/>
                </a:moveTo>
                <a:lnTo>
                  <a:pt x="6611434" y="0"/>
                </a:lnTo>
                <a:lnTo>
                  <a:pt x="6611434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" t="0" r="-2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52500"/>
            <a:ext cx="10497344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大宇資－交易量、大盤指數趨勢圖&amp;相關係數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103477"/>
            <a:ext cx="575528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corr(y5, x5_1) = 0.42848507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47866" y="7103477"/>
            <a:ext cx="524599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corr(y5, x9) = 0.48217544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3948596" cy="1702460"/>
            <a:chOff x="0" y="0"/>
            <a:chExt cx="1039959" cy="4483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39959" cy="448385"/>
            </a:xfrm>
            <a:custGeom>
              <a:avLst/>
              <a:gdLst/>
              <a:ahLst/>
              <a:cxnLst/>
              <a:rect r="r" b="b" t="t" l="l"/>
              <a:pathLst>
                <a:path h="448385" w="1039959">
                  <a:moveTo>
                    <a:pt x="0" y="0"/>
                  </a:moveTo>
                  <a:lnTo>
                    <a:pt x="1039959" y="0"/>
                  </a:lnTo>
                  <a:lnTo>
                    <a:pt x="1039959" y="448385"/>
                  </a:lnTo>
                  <a:lnTo>
                    <a:pt x="0" y="448385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1039959" cy="5245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5880"/>
                </a:lnSpc>
                <a:spcBef>
                  <a:spcPct val="0"/>
                </a:spcBef>
              </a:pPr>
              <a:r>
                <a:rPr lang="en-US" sz="42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五公司相關係數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869976" y="2819400"/>
          <a:ext cx="14150043" cy="4781550"/>
        </p:xfrm>
        <a:graphic>
          <a:graphicData uri="http://schemas.openxmlformats.org/drawingml/2006/table">
            <a:tbl>
              <a:tblPr/>
              <a:tblGrid>
                <a:gridCol w="2358341"/>
                <a:gridCol w="2358341"/>
                <a:gridCol w="2358341"/>
                <a:gridCol w="2358341"/>
                <a:gridCol w="2358341"/>
                <a:gridCol w="2358341"/>
              </a:tblGrid>
              <a:tr h="1593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Corr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時報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橘子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智冠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寬魚國際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大宇資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</a:tr>
              <a:tr h="1593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交易量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0.00084324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0.25791137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0.33000515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0.08377580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0.42848507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15938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大盤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0.58507126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0.53680968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0.18275787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0.57072061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0.48217544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028700" y="952500"/>
            <a:ext cx="10497344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五家公司</a:t>
            </a: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交易量、大盤指數趨勢圖&amp;相關係數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2959133" cy="1702460"/>
            <a:chOff x="0" y="0"/>
            <a:chExt cx="779360" cy="4483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79360" cy="448385"/>
            </a:xfrm>
            <a:custGeom>
              <a:avLst/>
              <a:gdLst/>
              <a:ahLst/>
              <a:cxnLst/>
              <a:rect r="r" b="b" t="t" l="l"/>
              <a:pathLst>
                <a:path h="448385" w="779360">
                  <a:moveTo>
                    <a:pt x="0" y="0"/>
                  </a:moveTo>
                  <a:lnTo>
                    <a:pt x="779360" y="0"/>
                  </a:lnTo>
                  <a:lnTo>
                    <a:pt x="779360" y="448385"/>
                  </a:lnTo>
                  <a:lnTo>
                    <a:pt x="0" y="448385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779360" cy="5245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5880"/>
                </a:lnSpc>
                <a:spcBef>
                  <a:spcPct val="0"/>
                </a:spcBef>
              </a:pPr>
              <a:r>
                <a:rPr lang="en-US" sz="42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敘述統計量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429586"/>
          <a:ext cx="16230600" cy="5905500"/>
        </p:xfrm>
        <a:graphic>
          <a:graphicData uri="http://schemas.openxmlformats.org/drawingml/2006/table">
            <a:tbl>
              <a:tblPr/>
              <a:tblGrid>
                <a:gridCol w="2705100"/>
                <a:gridCol w="2705100"/>
                <a:gridCol w="2705100"/>
                <a:gridCol w="2705100"/>
                <a:gridCol w="2705100"/>
                <a:gridCol w="2705100"/>
              </a:tblGrid>
              <a:tr h="11198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收盤價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成交量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成長率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EPS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大盤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平均數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15.950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331.07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4.9913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0.64323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9721.8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標準差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2.6398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755.29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34.988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0.29444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4063.7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變異係數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0.16550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2.2814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7.0098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0.45775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0.41800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偏態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-0.12569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6.3372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2.1667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0.51386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1.2539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峰度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47.403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3.4868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8.3719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-0.18563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1.0608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028700" y="952500"/>
            <a:ext cx="4267200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時報－敘述統計量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429586"/>
          <a:ext cx="16230600" cy="5905500"/>
        </p:xfrm>
        <a:graphic>
          <a:graphicData uri="http://schemas.openxmlformats.org/drawingml/2006/table">
            <a:tbl>
              <a:tblPr/>
              <a:tblGrid>
                <a:gridCol w="2705100"/>
                <a:gridCol w="2705100"/>
                <a:gridCol w="2705100"/>
                <a:gridCol w="2705100"/>
                <a:gridCol w="2705100"/>
                <a:gridCol w="2705100"/>
              </a:tblGrid>
              <a:tr h="11198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收盤價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成交量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成長率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EPS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大盤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平均數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45.549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47524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9.8748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1.9000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9721.8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標準差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23.708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55459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35.231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2.3938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4063.7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變異係數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0.52049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1.1670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3.5678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1.2599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0.41800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偏態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1.2936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2.8895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1.5995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1.0743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1.2539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峰度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3.8314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10.517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3.6395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1.4087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1.0608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028700" y="952500"/>
            <a:ext cx="4267200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橘子－敘述統計量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429586"/>
          <a:ext cx="16230600" cy="5905500"/>
        </p:xfrm>
        <a:graphic>
          <a:graphicData uri="http://schemas.openxmlformats.org/drawingml/2006/table">
            <a:tbl>
              <a:tblPr/>
              <a:tblGrid>
                <a:gridCol w="2705100"/>
                <a:gridCol w="2705100"/>
                <a:gridCol w="2705100"/>
                <a:gridCol w="2705100"/>
                <a:gridCol w="2705100"/>
                <a:gridCol w="2705100"/>
              </a:tblGrid>
              <a:tr h="11198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收盤價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成交量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成長率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EPS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大盤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平均數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89.109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23948.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11.753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3.6191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9721.8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標準差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34.373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25264.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34.427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2.1617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4063.7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變異係數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0.38574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1.0549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2.9292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0.59729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0.41800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偏態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0.83851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2.1969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1.1627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0.93196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1.2539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峰度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0.52129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6.2057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5.3548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0.53088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1.0608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028700" y="952500"/>
            <a:ext cx="4267200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智冠－敘述統計量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429586"/>
          <a:ext cx="16230600" cy="5905500"/>
        </p:xfrm>
        <a:graphic>
          <a:graphicData uri="http://schemas.openxmlformats.org/drawingml/2006/table">
            <a:tbl>
              <a:tblPr/>
              <a:tblGrid>
                <a:gridCol w="2705100"/>
                <a:gridCol w="2705100"/>
                <a:gridCol w="2705100"/>
                <a:gridCol w="2705100"/>
                <a:gridCol w="2705100"/>
                <a:gridCol w="2705100"/>
              </a:tblGrid>
              <a:tr h="11198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收盤價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成交量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成長率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EPS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大盤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平均數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21.224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4903.3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5662.9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-0.36764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9721.8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標準差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15.429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9704.1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59115.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0.96503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4063.7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變異係數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0.72694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1.9791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10.439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2.6249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0.41800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偏態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1.1204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6.8002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15.316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-1.4548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1.2539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峰度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0.91727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63.662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241.43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2.6599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1.0608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028700" y="952500"/>
            <a:ext cx="5334000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寬魚國際－敘述統計量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2429586"/>
          <a:ext cx="16230600" cy="5905500"/>
        </p:xfrm>
        <a:graphic>
          <a:graphicData uri="http://schemas.openxmlformats.org/drawingml/2006/table">
            <a:tbl>
              <a:tblPr/>
              <a:tblGrid>
                <a:gridCol w="2705100"/>
                <a:gridCol w="2705100"/>
                <a:gridCol w="2705100"/>
                <a:gridCol w="2705100"/>
                <a:gridCol w="2705100"/>
                <a:gridCol w="2705100"/>
              </a:tblGrid>
              <a:tr h="11198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收盤價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成交量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成長率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EPS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大盤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平均數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52.771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11901.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44.588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0.10141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9721.8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標準差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37.402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21111.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135.79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2.8433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4063.7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變異係數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0.70877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1.7739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3.0454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28.037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0.41800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偏態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0.81014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4.2805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3.7774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0.83820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1.2539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957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峰度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0.84023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24.244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24.402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1.5482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1.0608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028700" y="952500"/>
            <a:ext cx="4800600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大宇資－敘述統計量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3678918" cy="2555671"/>
            <a:chOff x="0" y="0"/>
            <a:chExt cx="968933" cy="6730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68933" cy="673099"/>
            </a:xfrm>
            <a:custGeom>
              <a:avLst/>
              <a:gdLst/>
              <a:ahLst/>
              <a:cxnLst/>
              <a:rect r="r" b="b" t="t" l="l"/>
              <a:pathLst>
                <a:path h="673099" w="968933">
                  <a:moveTo>
                    <a:pt x="0" y="0"/>
                  </a:moveTo>
                  <a:lnTo>
                    <a:pt x="968933" y="0"/>
                  </a:lnTo>
                  <a:lnTo>
                    <a:pt x="968933" y="673099"/>
                  </a:lnTo>
                  <a:lnTo>
                    <a:pt x="0" y="673099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968933" cy="787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959"/>
                </a:lnSpc>
                <a:spcBef>
                  <a:spcPct val="0"/>
                </a:spcBef>
              </a:pPr>
              <a:r>
                <a:rPr lang="en-US" sz="6399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產業探討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594357" cy="1702460"/>
            <a:chOff x="0" y="0"/>
            <a:chExt cx="419913" cy="4483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9913" cy="448385"/>
            </a:xfrm>
            <a:custGeom>
              <a:avLst/>
              <a:gdLst/>
              <a:ahLst/>
              <a:cxnLst/>
              <a:rect r="r" b="b" t="t" l="l"/>
              <a:pathLst>
                <a:path h="448385" w="419913">
                  <a:moveTo>
                    <a:pt x="0" y="0"/>
                  </a:moveTo>
                  <a:lnTo>
                    <a:pt x="419913" y="0"/>
                  </a:lnTo>
                  <a:lnTo>
                    <a:pt x="419913" y="448385"/>
                  </a:lnTo>
                  <a:lnTo>
                    <a:pt x="0" y="448385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419913" cy="5245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5880"/>
                </a:lnSpc>
                <a:spcBef>
                  <a:spcPct val="0"/>
                </a:spcBef>
              </a:pPr>
              <a:r>
                <a:rPr lang="en-US" sz="42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CAPM</a:t>
              </a: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068978" y="1924050"/>
          <a:ext cx="14150043" cy="6438900"/>
        </p:xfrm>
        <a:graphic>
          <a:graphicData uri="http://schemas.openxmlformats.org/drawingml/2006/table">
            <a:tbl>
              <a:tblPr/>
              <a:tblGrid>
                <a:gridCol w="2358341"/>
                <a:gridCol w="2358341"/>
                <a:gridCol w="2358341"/>
                <a:gridCol w="2358341"/>
                <a:gridCol w="2358341"/>
                <a:gridCol w="2358341"/>
              </a:tblGrid>
              <a:tr h="16097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時報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橘子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智冠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寬魚國際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大宇資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</a:tr>
              <a:tr h="16097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T值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1.6024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0.000727933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2.5101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0.825987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1.02727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16097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P值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0.206679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0.978496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0.114307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0.364258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0.311721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160972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β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１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１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１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１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１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771650"/>
            <a:ext cx="3402685" cy="1702460"/>
            <a:chOff x="0" y="0"/>
            <a:chExt cx="896181" cy="4483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96181" cy="448385"/>
            </a:xfrm>
            <a:custGeom>
              <a:avLst/>
              <a:gdLst/>
              <a:ahLst/>
              <a:cxnLst/>
              <a:rect r="r" b="b" t="t" l="l"/>
              <a:pathLst>
                <a:path h="448385" w="896181">
                  <a:moveTo>
                    <a:pt x="0" y="0"/>
                  </a:moveTo>
                  <a:lnTo>
                    <a:pt x="896181" y="0"/>
                  </a:lnTo>
                  <a:lnTo>
                    <a:pt x="896181" y="448385"/>
                  </a:lnTo>
                  <a:lnTo>
                    <a:pt x="0" y="448385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896181" cy="5245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5880"/>
                </a:lnSpc>
                <a:spcBef>
                  <a:spcPct val="0"/>
                </a:spcBef>
              </a:pPr>
              <a:r>
                <a:rPr lang="en-US" sz="42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挑選顯著變數</a:t>
              </a: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1337765"/>
          <a:ext cx="16230600" cy="7239000"/>
        </p:xfrm>
        <a:graphic>
          <a:graphicData uri="http://schemas.openxmlformats.org/drawingml/2006/table">
            <a:tbl>
              <a:tblPr/>
              <a:tblGrid>
                <a:gridCol w="1803400"/>
                <a:gridCol w="1803400"/>
                <a:gridCol w="1803400"/>
                <a:gridCol w="1803400"/>
                <a:gridCol w="1803400"/>
                <a:gridCol w="1803400"/>
                <a:gridCol w="1803400"/>
                <a:gridCol w="1803400"/>
                <a:gridCol w="1803400"/>
              </a:tblGrid>
              <a:tr h="111884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成交量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PE-ratio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成長率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Noto Sans T Chinese Bold"/>
                          <a:ea typeface="Noto Sans T Chinese Bold"/>
                          <a:cs typeface="Noto Sans T Chinese Bold"/>
                          <a:sym typeface="Noto Sans T Chinese Bold"/>
                        </a:rPr>
                        <a:t>EPS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經濟成長率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定存利率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通貨膨脹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大盤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</a:tr>
              <a:tr h="122403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時報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0.0000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(0.0000)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0.1701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(0.0259)***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-0.0050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(0.0046)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 -1.2440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(0.5434)**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0.0481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(0.0453)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-1.7857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(0.3280)***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0.3749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(0.2599)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0.0003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(0.0000)***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122403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橘子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0.0001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(0.0000)***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-0.2046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(0.0342)***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0.1676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(0.0398)***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6.3041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(0.4674)***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0.3030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(0.4077)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-11.4101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(3.0246)***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0.4570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(2.3409)***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0.0031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(0.0003)***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122403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智冠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0.0004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(0.0000)***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-0.3213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(0.2252)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0.1355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(0.0605)**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8.9917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(0.8026)***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2.1041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(0.5775)***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-14.0229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(4.4180)***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0.2770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(3.3942)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0.0015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(0.0005)***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122403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寬魚國際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0.0001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(0.0000)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0.0246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(0.0059)***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0.0000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(0.0000)**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7.4052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(0.8671)***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-0.1605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(0.2654)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-7.6830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(1.9646)***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0.1621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(1.5234)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0.0021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(0.0001)***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  <a:tr h="122403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大宇資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0.0007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(0.0000)***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0.1332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(0.0104)***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0.0391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(0.0166)**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5.6164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(0.7279)***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-1.3529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(0.6385)**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-42.9057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(4.1337)***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-1.2425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(3.6925)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0.0044</a:t>
                      </a:r>
                      <a:endParaRPr lang="en-US" sz="1100"/>
                    </a:p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Noto Sans T Chinese"/>
                          <a:ea typeface="Noto Sans T Chinese"/>
                          <a:cs typeface="Noto Sans T Chinese"/>
                          <a:sym typeface="Noto Sans T Chinese"/>
                        </a:rPr>
                        <a:t>(8.993)***</a:t>
                      </a:r>
                    </a:p>
                  </a:txBody>
                  <a:tcPr marL="0" marR="0" marT="0" marB="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3E8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3678918" cy="2555671"/>
            <a:chOff x="0" y="0"/>
            <a:chExt cx="968933" cy="6730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68933" cy="673099"/>
            </a:xfrm>
            <a:custGeom>
              <a:avLst/>
              <a:gdLst/>
              <a:ahLst/>
              <a:cxnLst/>
              <a:rect r="r" b="b" t="t" l="l"/>
              <a:pathLst>
                <a:path h="673099" w="968933">
                  <a:moveTo>
                    <a:pt x="0" y="0"/>
                  </a:moveTo>
                  <a:lnTo>
                    <a:pt x="968933" y="0"/>
                  </a:lnTo>
                  <a:lnTo>
                    <a:pt x="968933" y="673099"/>
                  </a:lnTo>
                  <a:lnTo>
                    <a:pt x="0" y="673099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968933" cy="787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959"/>
                </a:lnSpc>
                <a:spcBef>
                  <a:spcPct val="0"/>
                </a:spcBef>
              </a:pPr>
              <a:r>
                <a:rPr lang="en-US" sz="6399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研究方法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2802" y="1028700"/>
            <a:ext cx="9955815" cy="2555671"/>
            <a:chOff x="0" y="0"/>
            <a:chExt cx="2622108" cy="6730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22108" cy="673099"/>
            </a:xfrm>
            <a:custGeom>
              <a:avLst/>
              <a:gdLst/>
              <a:ahLst/>
              <a:cxnLst/>
              <a:rect r="r" b="b" t="t" l="l"/>
              <a:pathLst>
                <a:path h="673099" w="2622108">
                  <a:moveTo>
                    <a:pt x="0" y="0"/>
                  </a:moveTo>
                  <a:lnTo>
                    <a:pt x="2622108" y="0"/>
                  </a:lnTo>
                  <a:lnTo>
                    <a:pt x="2622108" y="673099"/>
                  </a:lnTo>
                  <a:lnTo>
                    <a:pt x="0" y="673099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2622108" cy="787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959"/>
                </a:lnSpc>
                <a:spcBef>
                  <a:spcPct val="0"/>
                </a:spcBef>
              </a:pPr>
              <a:r>
                <a:rPr lang="en-US" sz="6399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公司介紹與股價合理性判斷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5108656" cy="2555671"/>
            <a:chOff x="0" y="0"/>
            <a:chExt cx="1345490" cy="6730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45490" cy="673099"/>
            </a:xfrm>
            <a:custGeom>
              <a:avLst/>
              <a:gdLst/>
              <a:ahLst/>
              <a:cxnLst/>
              <a:rect r="r" b="b" t="t" l="l"/>
              <a:pathLst>
                <a:path h="673099" w="1345490">
                  <a:moveTo>
                    <a:pt x="0" y="0"/>
                  </a:moveTo>
                  <a:lnTo>
                    <a:pt x="1345490" y="0"/>
                  </a:lnTo>
                  <a:lnTo>
                    <a:pt x="1345490" y="673099"/>
                  </a:lnTo>
                  <a:lnTo>
                    <a:pt x="0" y="673099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1345490" cy="787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8959"/>
                </a:lnSpc>
                <a:spcBef>
                  <a:spcPct val="0"/>
                </a:spcBef>
              </a:pPr>
              <a:r>
                <a:rPr lang="en-US" sz="6399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實證結果分析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8554715" cy="1702460"/>
            <a:chOff x="0" y="0"/>
            <a:chExt cx="2253094" cy="4483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53094" cy="448385"/>
            </a:xfrm>
            <a:custGeom>
              <a:avLst/>
              <a:gdLst/>
              <a:ahLst/>
              <a:cxnLst/>
              <a:rect r="r" b="b" t="t" l="l"/>
              <a:pathLst>
                <a:path h="448385" w="2253094">
                  <a:moveTo>
                    <a:pt x="0" y="0"/>
                  </a:moveTo>
                  <a:lnTo>
                    <a:pt x="2253094" y="0"/>
                  </a:lnTo>
                  <a:lnTo>
                    <a:pt x="2253094" y="448385"/>
                  </a:lnTo>
                  <a:lnTo>
                    <a:pt x="0" y="448385"/>
                  </a:lnTo>
                  <a:close/>
                </a:path>
              </a:pathLst>
            </a:custGeom>
            <a:solidFill>
              <a:srgbClr val="38B6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2253094" cy="5245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80"/>
                </a:lnSpc>
                <a:spcBef>
                  <a:spcPct val="0"/>
                </a:spcBef>
              </a:pPr>
              <a:r>
                <a:rPr lang="en-US" sz="4200">
                  <a:solidFill>
                    <a:srgbClr val="000000"/>
                  </a:solidFill>
                  <a:latin typeface="Noto Sans T Chinese"/>
                  <a:ea typeface="Noto Sans T Chinese"/>
                  <a:cs typeface="Noto Sans T Chinese"/>
                  <a:sym typeface="Noto Sans T Chinese"/>
                </a:rPr>
                <a:t>交易量、大盤時間趨勢圖&amp;相關係數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70113"/>
            <a:ext cx="6612945" cy="3893753"/>
          </a:xfrm>
          <a:custGeom>
            <a:avLst/>
            <a:gdLst/>
            <a:ahLst/>
            <a:cxnLst/>
            <a:rect r="r" b="b" t="t" l="l"/>
            <a:pathLst>
              <a:path h="3893753" w="6612945">
                <a:moveTo>
                  <a:pt x="0" y="0"/>
                </a:moveTo>
                <a:lnTo>
                  <a:pt x="6612945" y="0"/>
                </a:lnTo>
                <a:lnTo>
                  <a:pt x="6612945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6" t="0" r="-10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47866" y="2570113"/>
            <a:ext cx="6611434" cy="3893753"/>
          </a:xfrm>
          <a:custGeom>
            <a:avLst/>
            <a:gdLst/>
            <a:ahLst/>
            <a:cxnLst/>
            <a:rect r="r" b="b" t="t" l="l"/>
            <a:pathLst>
              <a:path h="3893753" w="6611434">
                <a:moveTo>
                  <a:pt x="0" y="0"/>
                </a:moveTo>
                <a:lnTo>
                  <a:pt x="6611434" y="0"/>
                </a:lnTo>
                <a:lnTo>
                  <a:pt x="6611434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52500"/>
            <a:ext cx="9963944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時報－交易量、大盤指數趨勢圖&amp;相關係數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103477"/>
            <a:ext cx="575528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corr(y1, x1_1) = 0.00084324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47866" y="7103477"/>
            <a:ext cx="524599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corr(y1, x9) = 0.58507126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70113"/>
            <a:ext cx="6612945" cy="3893753"/>
          </a:xfrm>
          <a:custGeom>
            <a:avLst/>
            <a:gdLst/>
            <a:ahLst/>
            <a:cxnLst/>
            <a:rect r="r" b="b" t="t" l="l"/>
            <a:pathLst>
              <a:path h="3893753" w="6612945">
                <a:moveTo>
                  <a:pt x="0" y="0"/>
                </a:moveTo>
                <a:lnTo>
                  <a:pt x="6612945" y="0"/>
                </a:lnTo>
                <a:lnTo>
                  <a:pt x="6612945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6" t="0" r="-9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47866" y="2570113"/>
            <a:ext cx="6611434" cy="3893753"/>
          </a:xfrm>
          <a:custGeom>
            <a:avLst/>
            <a:gdLst/>
            <a:ahLst/>
            <a:cxnLst/>
            <a:rect r="r" b="b" t="t" l="l"/>
            <a:pathLst>
              <a:path h="3893753" w="6611434">
                <a:moveTo>
                  <a:pt x="0" y="0"/>
                </a:moveTo>
                <a:lnTo>
                  <a:pt x="6611434" y="0"/>
                </a:lnTo>
                <a:lnTo>
                  <a:pt x="6611434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7" t="0" r="-47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52500"/>
            <a:ext cx="9963944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橘子－交易量、大盤指數趨勢圖&amp;相關係數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103477"/>
            <a:ext cx="575528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corr(y2, x2_1) = 0.25791137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47866" y="7103477"/>
            <a:ext cx="524599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corr(y2, x9) = 0.53680968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570113"/>
            <a:ext cx="6612945" cy="3893753"/>
          </a:xfrm>
          <a:custGeom>
            <a:avLst/>
            <a:gdLst/>
            <a:ahLst/>
            <a:cxnLst/>
            <a:rect r="r" b="b" t="t" l="l"/>
            <a:pathLst>
              <a:path h="3893753" w="6612945">
                <a:moveTo>
                  <a:pt x="0" y="0"/>
                </a:moveTo>
                <a:lnTo>
                  <a:pt x="6612945" y="0"/>
                </a:lnTo>
                <a:lnTo>
                  <a:pt x="6612945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" r="0" b="-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47866" y="2570113"/>
            <a:ext cx="6611434" cy="3893753"/>
          </a:xfrm>
          <a:custGeom>
            <a:avLst/>
            <a:gdLst/>
            <a:ahLst/>
            <a:cxnLst/>
            <a:rect r="r" b="b" t="t" l="l"/>
            <a:pathLst>
              <a:path h="3893753" w="6611434">
                <a:moveTo>
                  <a:pt x="0" y="0"/>
                </a:moveTo>
                <a:lnTo>
                  <a:pt x="6611434" y="0"/>
                </a:lnTo>
                <a:lnTo>
                  <a:pt x="6611434" y="3893753"/>
                </a:lnTo>
                <a:lnTo>
                  <a:pt x="0" y="38937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6" t="0" r="-36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52500"/>
            <a:ext cx="9963944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智冠－交易量、大盤指數趨勢圖&amp;相關係數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103477"/>
            <a:ext cx="575528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corr(y3, x3_1) = 0.33000515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47866" y="7103477"/>
            <a:ext cx="5245993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Noto Sans T Chinese"/>
                <a:ea typeface="Noto Sans T Chinese"/>
                <a:cs typeface="Noto Sans T Chinese"/>
                <a:sym typeface="Noto Sans T Chinese"/>
              </a:rPr>
              <a:t>corr(y3, x9) = 0.18275787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DAGVqX5YbBA</dc:identifier>
  <dcterms:modified xsi:type="dcterms:W3CDTF">2011-08-01T06:04:30Z</dcterms:modified>
  <cp:revision>1</cp:revision>
  <dc:title>管經</dc:title>
</cp:coreProperties>
</file>

<file path=docProps/thumbnail.jpeg>
</file>